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58" autoAdjust="0"/>
    <p:restoredTop sz="94660"/>
  </p:normalViewPr>
  <p:slideViewPr>
    <p:cSldViewPr snapToGrid="0">
      <p:cViewPr varScale="1">
        <p:scale>
          <a:sx n="76" d="100"/>
          <a:sy n="76" d="100"/>
        </p:scale>
        <p:origin x="132" y="8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50DC495-89EA-4E5A-95CD-F6653FCEFB92}" type="datetimeFigureOut">
              <a:rPr lang="ru-RU" smtClean="0"/>
              <a:t>14.12.2015</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A9DD99B-FCB1-42BA-83C0-80B090FF02C3}" type="slidenum">
              <a:rPr lang="ru-RU" smtClean="0"/>
              <a:t>‹#›</a:t>
            </a:fld>
            <a:endParaRPr lang="ru-RU"/>
          </a:p>
        </p:txBody>
      </p:sp>
    </p:spTree>
    <p:extLst>
      <p:ext uri="{BB962C8B-B14F-4D97-AF65-F5344CB8AC3E}">
        <p14:creationId xmlns:p14="http://schemas.microsoft.com/office/powerpoint/2010/main" val="3085034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DC495-89EA-4E5A-95CD-F6653FCEFB92}" type="datetimeFigureOut">
              <a:rPr lang="ru-RU" smtClean="0"/>
              <a:t>14.12.2015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9DD99B-FCB1-42BA-83C0-80B090FF02C3}" type="slidenum">
              <a:rPr lang="ru-RU" smtClean="0"/>
              <a:t>‹#›</a:t>
            </a:fld>
            <a:endParaRPr lang="ru-RU"/>
          </a:p>
        </p:txBody>
      </p:sp>
    </p:spTree>
    <p:extLst>
      <p:ext uri="{BB962C8B-B14F-4D97-AF65-F5344CB8AC3E}">
        <p14:creationId xmlns:p14="http://schemas.microsoft.com/office/powerpoint/2010/main" val="1608794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DC495-89EA-4E5A-95CD-F6653FCEFB92}" type="datetimeFigureOut">
              <a:rPr lang="ru-RU" smtClean="0"/>
              <a:t>14.12.2015</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9DD99B-FCB1-42BA-83C0-80B090FF02C3}" type="slidenum">
              <a:rPr lang="ru-RU" smtClean="0"/>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504002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50DC495-89EA-4E5A-95CD-F6653FCEFB92}" type="datetimeFigureOut">
              <a:rPr lang="ru-RU" smtClean="0"/>
              <a:t>14.12.2015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DD99B-FCB1-42BA-83C0-80B090FF02C3}" type="slidenum">
              <a:rPr lang="ru-RU" smtClean="0"/>
              <a:t>‹#›</a:t>
            </a:fld>
            <a:endParaRPr lang="ru-RU"/>
          </a:p>
        </p:txBody>
      </p:sp>
    </p:spTree>
    <p:extLst>
      <p:ext uri="{BB962C8B-B14F-4D97-AF65-F5344CB8AC3E}">
        <p14:creationId xmlns:p14="http://schemas.microsoft.com/office/powerpoint/2010/main" val="14680965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50DC495-89EA-4E5A-95CD-F6653FCEFB92}" type="datetimeFigureOut">
              <a:rPr lang="ru-RU" smtClean="0"/>
              <a:t>14.12.2015</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DD99B-FCB1-42BA-83C0-80B090FF02C3}" type="slidenum">
              <a:rPr lang="ru-RU" smtClean="0"/>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65522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450DC495-89EA-4E5A-95CD-F6653FCEFB92}" type="datetimeFigureOut">
              <a:rPr lang="ru-RU" smtClean="0"/>
              <a:t>14.12.2015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DD99B-FCB1-42BA-83C0-80B090FF02C3}" type="slidenum">
              <a:rPr lang="ru-RU" smtClean="0"/>
              <a:t>‹#›</a:t>
            </a:fld>
            <a:endParaRPr lang="ru-RU"/>
          </a:p>
        </p:txBody>
      </p:sp>
    </p:spTree>
    <p:extLst>
      <p:ext uri="{BB962C8B-B14F-4D97-AF65-F5344CB8AC3E}">
        <p14:creationId xmlns:p14="http://schemas.microsoft.com/office/powerpoint/2010/main" val="39000129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DC495-89EA-4E5A-95CD-F6653FCEFB92}" type="datetimeFigureOut">
              <a:rPr lang="ru-RU" smtClean="0"/>
              <a:t>14.12.2015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DD99B-FCB1-42BA-83C0-80B090FF02C3}" type="slidenum">
              <a:rPr lang="ru-RU" smtClean="0"/>
              <a:t>‹#›</a:t>
            </a:fld>
            <a:endParaRPr lang="ru-RU"/>
          </a:p>
        </p:txBody>
      </p:sp>
    </p:spTree>
    <p:extLst>
      <p:ext uri="{BB962C8B-B14F-4D97-AF65-F5344CB8AC3E}">
        <p14:creationId xmlns:p14="http://schemas.microsoft.com/office/powerpoint/2010/main" val="4135406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DC495-89EA-4E5A-95CD-F6653FCEFB92}" type="datetimeFigureOut">
              <a:rPr lang="ru-RU" smtClean="0"/>
              <a:t>14.12.2015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DD99B-FCB1-42BA-83C0-80B090FF02C3}" type="slidenum">
              <a:rPr lang="ru-RU" smtClean="0"/>
              <a:t>‹#›</a:t>
            </a:fld>
            <a:endParaRPr lang="ru-RU"/>
          </a:p>
        </p:txBody>
      </p:sp>
    </p:spTree>
    <p:extLst>
      <p:ext uri="{BB962C8B-B14F-4D97-AF65-F5344CB8AC3E}">
        <p14:creationId xmlns:p14="http://schemas.microsoft.com/office/powerpoint/2010/main" val="94746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DC495-89EA-4E5A-95CD-F6653FCEFB92}" type="datetimeFigureOut">
              <a:rPr lang="ru-RU" smtClean="0"/>
              <a:t>14.12.2015</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A9DD99B-FCB1-42BA-83C0-80B090FF02C3}" type="slidenum">
              <a:rPr lang="ru-RU" smtClean="0"/>
              <a:t>‹#›</a:t>
            </a:fld>
            <a:endParaRPr lang="ru-RU"/>
          </a:p>
        </p:txBody>
      </p:sp>
    </p:spTree>
    <p:extLst>
      <p:ext uri="{BB962C8B-B14F-4D97-AF65-F5344CB8AC3E}">
        <p14:creationId xmlns:p14="http://schemas.microsoft.com/office/powerpoint/2010/main" val="2129946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DC495-89EA-4E5A-95CD-F6653FCEFB92}" type="datetimeFigureOut">
              <a:rPr lang="ru-RU" smtClean="0"/>
              <a:t>14.12.2015</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A9DD99B-FCB1-42BA-83C0-80B090FF02C3}" type="slidenum">
              <a:rPr lang="ru-RU" smtClean="0"/>
              <a:t>‹#›</a:t>
            </a:fld>
            <a:endParaRPr lang="ru-RU"/>
          </a:p>
        </p:txBody>
      </p:sp>
    </p:spTree>
    <p:extLst>
      <p:ext uri="{BB962C8B-B14F-4D97-AF65-F5344CB8AC3E}">
        <p14:creationId xmlns:p14="http://schemas.microsoft.com/office/powerpoint/2010/main" val="428559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50DC495-89EA-4E5A-95CD-F6653FCEFB92}" type="datetimeFigureOut">
              <a:rPr lang="ru-RU" smtClean="0"/>
              <a:t>14.12.2015</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3A9DD99B-FCB1-42BA-83C0-80B090FF02C3}" type="slidenum">
              <a:rPr lang="ru-RU" smtClean="0"/>
              <a:t>‹#›</a:t>
            </a:fld>
            <a:endParaRPr lang="ru-RU"/>
          </a:p>
        </p:txBody>
      </p:sp>
    </p:spTree>
    <p:extLst>
      <p:ext uri="{BB962C8B-B14F-4D97-AF65-F5344CB8AC3E}">
        <p14:creationId xmlns:p14="http://schemas.microsoft.com/office/powerpoint/2010/main" val="3493668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50DC495-89EA-4E5A-95CD-F6653FCEFB92}" type="datetimeFigureOut">
              <a:rPr lang="ru-RU" smtClean="0"/>
              <a:t>14.12.2015</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A9DD99B-FCB1-42BA-83C0-80B090FF02C3}" type="slidenum">
              <a:rPr lang="ru-RU" smtClean="0"/>
              <a:t>‹#›</a:t>
            </a:fld>
            <a:endParaRPr lang="ru-RU"/>
          </a:p>
        </p:txBody>
      </p:sp>
    </p:spTree>
    <p:extLst>
      <p:ext uri="{BB962C8B-B14F-4D97-AF65-F5344CB8AC3E}">
        <p14:creationId xmlns:p14="http://schemas.microsoft.com/office/powerpoint/2010/main" val="3974880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450DC495-89EA-4E5A-95CD-F6653FCEFB92}" type="datetimeFigureOut">
              <a:rPr lang="ru-RU" smtClean="0"/>
              <a:t>14.12.2015</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A9DD99B-FCB1-42BA-83C0-80B090FF02C3}" type="slidenum">
              <a:rPr lang="ru-RU" smtClean="0"/>
              <a:t>‹#›</a:t>
            </a:fld>
            <a:endParaRPr lang="ru-RU"/>
          </a:p>
        </p:txBody>
      </p:sp>
    </p:spTree>
    <p:extLst>
      <p:ext uri="{BB962C8B-B14F-4D97-AF65-F5344CB8AC3E}">
        <p14:creationId xmlns:p14="http://schemas.microsoft.com/office/powerpoint/2010/main" val="2315723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DC495-89EA-4E5A-95CD-F6653FCEFB92}" type="datetimeFigureOut">
              <a:rPr lang="ru-RU" smtClean="0"/>
              <a:t>14.12.2015</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A9DD99B-FCB1-42BA-83C0-80B090FF02C3}" type="slidenum">
              <a:rPr lang="ru-RU" smtClean="0"/>
              <a:t>‹#›</a:t>
            </a:fld>
            <a:endParaRPr lang="ru-RU"/>
          </a:p>
        </p:txBody>
      </p:sp>
    </p:spTree>
    <p:extLst>
      <p:ext uri="{BB962C8B-B14F-4D97-AF65-F5344CB8AC3E}">
        <p14:creationId xmlns:p14="http://schemas.microsoft.com/office/powerpoint/2010/main" val="69510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DC495-89EA-4E5A-95CD-F6653FCEFB92}" type="datetimeFigureOut">
              <a:rPr lang="ru-RU" smtClean="0"/>
              <a:t>14.12.2015</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A9DD99B-FCB1-42BA-83C0-80B090FF02C3}" type="slidenum">
              <a:rPr lang="ru-RU" smtClean="0"/>
              <a:t>‹#›</a:t>
            </a:fld>
            <a:endParaRPr lang="ru-RU"/>
          </a:p>
        </p:txBody>
      </p:sp>
    </p:spTree>
    <p:extLst>
      <p:ext uri="{BB962C8B-B14F-4D97-AF65-F5344CB8AC3E}">
        <p14:creationId xmlns:p14="http://schemas.microsoft.com/office/powerpoint/2010/main" val="43867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DC495-89EA-4E5A-95CD-F6653FCEFB92}" type="datetimeFigureOut">
              <a:rPr lang="ru-RU" smtClean="0"/>
              <a:t>14.12.2015</a:t>
            </a:fld>
            <a:endParaRPr lang="ru-RU"/>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A9DD99B-FCB1-42BA-83C0-80B090FF02C3}" type="slidenum">
              <a:rPr lang="ru-RU" smtClean="0"/>
              <a:t>‹#›</a:t>
            </a:fld>
            <a:endParaRPr lang="ru-RU"/>
          </a:p>
        </p:txBody>
      </p:sp>
    </p:spTree>
    <p:extLst>
      <p:ext uri="{BB962C8B-B14F-4D97-AF65-F5344CB8AC3E}">
        <p14:creationId xmlns:p14="http://schemas.microsoft.com/office/powerpoint/2010/main" val="2389429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50DC495-89EA-4E5A-95CD-F6653FCEFB92}" type="datetimeFigureOut">
              <a:rPr lang="ru-RU" smtClean="0"/>
              <a:t>14.12.2015</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A9DD99B-FCB1-42BA-83C0-80B090FF02C3}" type="slidenum">
              <a:rPr lang="ru-RU" smtClean="0"/>
              <a:t>‹#›</a:t>
            </a:fld>
            <a:endParaRPr lang="ru-RU"/>
          </a:p>
        </p:txBody>
      </p:sp>
    </p:spTree>
    <p:extLst>
      <p:ext uri="{BB962C8B-B14F-4D97-AF65-F5344CB8AC3E}">
        <p14:creationId xmlns:p14="http://schemas.microsoft.com/office/powerpoint/2010/main" val="1652732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 id="2147483786" r:id="rId12"/>
    <p:sldLayoutId id="2147483787" r:id="rId13"/>
    <p:sldLayoutId id="2147483788" r:id="rId14"/>
    <p:sldLayoutId id="2147483789" r:id="rId15"/>
    <p:sldLayoutId id="2147483790"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157413" y="1663700"/>
            <a:ext cx="8915399" cy="2262781"/>
          </a:xfrm>
        </p:spPr>
        <p:txBody>
          <a:bodyPr>
            <a:noAutofit/>
          </a:bodyPr>
          <a:lstStyle/>
          <a:p>
            <a:pPr algn="ctr"/>
            <a:r>
              <a:rPr lang="ru-RU"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Борьба с коррупцией в России. Комиссия по борьбе с </a:t>
            </a:r>
            <a:r>
              <a:rPr lang="ru-RU" sz="4800" b="1"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коррупцией.</a:t>
            </a:r>
            <a:endParaRPr lang="ru-RU" sz="4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
        <p:nvSpPr>
          <p:cNvPr id="3" name="Подзаголовок 2"/>
          <p:cNvSpPr>
            <a:spLocks noGrp="1"/>
          </p:cNvSpPr>
          <p:nvPr>
            <p:ph type="subTitle" idx="1"/>
          </p:nvPr>
        </p:nvSpPr>
        <p:spPr>
          <a:xfrm>
            <a:off x="5600700" y="4993279"/>
            <a:ext cx="5903912" cy="1126283"/>
          </a:xfrm>
        </p:spPr>
        <p:txBody>
          <a:bodyPr>
            <a:normAutofit/>
          </a:bodyPr>
          <a:lstStyle/>
          <a:p>
            <a:pPr algn="r"/>
            <a:r>
              <a:rPr lang="ru-RU" sz="2000" dirty="0" smtClean="0"/>
              <a:t>Выполнила:</a:t>
            </a:r>
          </a:p>
          <a:p>
            <a:pPr algn="r"/>
            <a:r>
              <a:rPr lang="ru-RU" sz="2000" dirty="0" smtClean="0"/>
              <a:t>Юркина Анастасия</a:t>
            </a:r>
            <a:endParaRPr lang="ru-RU" sz="2000" dirty="0"/>
          </a:p>
        </p:txBody>
      </p:sp>
    </p:spTree>
    <p:extLst>
      <p:ext uri="{BB962C8B-B14F-4D97-AF65-F5344CB8AC3E}">
        <p14:creationId xmlns:p14="http://schemas.microsoft.com/office/powerpoint/2010/main" val="14644067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65825" y="611410"/>
            <a:ext cx="8911687" cy="1280890"/>
          </a:xfrm>
        </p:spPr>
        <p:txBody>
          <a:bodyPr>
            <a:normAutofit/>
            <a:scene3d>
              <a:camera prst="orthographicFront"/>
              <a:lightRig rig="soft" dir="t">
                <a:rot lat="0" lon="0" rev="15600000"/>
              </a:lightRig>
            </a:scene3d>
            <a:sp3d extrusionH="57150" prstMaterial="softEdge">
              <a:bevelT w="25400" h="38100"/>
            </a:sp3d>
          </a:bodyPr>
          <a:lstStyle/>
          <a:p>
            <a:pPr algn="ctr"/>
            <a:r>
              <a:rPr lang="ru-RU" sz="5400" b="1" dirty="0">
                <a:ln/>
                <a:solidFill>
                  <a:schemeClr val="accent4"/>
                </a:solidFill>
              </a:rPr>
              <a:t>Коррупция</a:t>
            </a:r>
          </a:p>
        </p:txBody>
      </p:sp>
      <p:sp>
        <p:nvSpPr>
          <p:cNvPr id="3" name="Объект 2"/>
          <p:cNvSpPr>
            <a:spLocks noGrp="1"/>
          </p:cNvSpPr>
          <p:nvPr>
            <p:ph idx="1"/>
          </p:nvPr>
        </p:nvSpPr>
        <p:spPr>
          <a:xfrm>
            <a:off x="1754725" y="2222500"/>
            <a:ext cx="9381587" cy="3777622"/>
          </a:xfrm>
        </p:spPr>
        <p:txBody>
          <a:bodyPr>
            <a:normAutofit/>
          </a:bodyPr>
          <a:lstStyle/>
          <a:p>
            <a:r>
              <a:rPr lang="ru-RU" sz="2400" dirty="0">
                <a:ln w="0"/>
                <a:solidFill>
                  <a:schemeClr val="tx1"/>
                </a:solidFill>
                <a:effectLst>
                  <a:outerShdw blurRad="38100" dist="19050" dir="2700000" algn="tl" rotWithShape="0">
                    <a:schemeClr val="dk1">
                      <a:alpha val="40000"/>
                    </a:schemeClr>
                  </a:outerShdw>
                </a:effectLst>
              </a:rPr>
              <a:t>Коррупция - извлечение личной выгоды от применения должностным лицом вверенных ему прав и властных полномочий посредством использования своих связей, возможностей, статуса и авторитета. Подобные действия противоречат законодательству. Другими словами – это получение взятки должностным лицом. </a:t>
            </a:r>
          </a:p>
        </p:txBody>
      </p:sp>
    </p:spTree>
    <p:extLst>
      <p:ext uri="{BB962C8B-B14F-4D97-AF65-F5344CB8AC3E}">
        <p14:creationId xmlns:p14="http://schemas.microsoft.com/office/powerpoint/2010/main" val="401532722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37325" y="522510"/>
            <a:ext cx="8911687" cy="1280890"/>
          </a:xfrm>
        </p:spPr>
        <p:txBody>
          <a:bodyPr>
            <a:normAutofit/>
          </a:bodyPr>
          <a:lstStyle/>
          <a:p>
            <a:pPr algn="ctr"/>
            <a:r>
              <a:rPr lang="ru-RU" sz="44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Борьба с </a:t>
            </a:r>
            <a:r>
              <a:rPr lang="ru-RU"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коррупцией</a:t>
            </a:r>
          </a:p>
        </p:txBody>
      </p:sp>
      <p:sp>
        <p:nvSpPr>
          <p:cNvPr id="3" name="Объект 2"/>
          <p:cNvSpPr>
            <a:spLocks noGrp="1"/>
          </p:cNvSpPr>
          <p:nvPr>
            <p:ph idx="1"/>
          </p:nvPr>
        </p:nvSpPr>
        <p:spPr>
          <a:xfrm>
            <a:off x="6172200" y="1930400"/>
            <a:ext cx="5840412" cy="4051300"/>
          </a:xfrm>
        </p:spPr>
        <p:txBody>
          <a:bodyPr>
            <a:normAutofit/>
          </a:bodyPr>
          <a:lstStyle/>
          <a:p>
            <a:r>
              <a:rPr lang="ru-RU" sz="2000" dirty="0" smtClean="0">
                <a:ln w="0"/>
                <a:solidFill>
                  <a:schemeClr val="tx1"/>
                </a:solidFill>
                <a:effectLst>
                  <a:outerShdw blurRad="38100" dist="19050" dir="2700000" algn="tl" rotWithShape="0">
                    <a:schemeClr val="dk1">
                      <a:alpha val="40000"/>
                    </a:schemeClr>
                  </a:outerShdw>
                </a:effectLst>
              </a:rPr>
              <a:t>Борьба </a:t>
            </a:r>
            <a:r>
              <a:rPr lang="ru-RU" sz="2000" dirty="0">
                <a:ln w="0"/>
                <a:solidFill>
                  <a:schemeClr val="tx1"/>
                </a:solidFill>
                <a:effectLst>
                  <a:outerShdw blurRad="38100" dist="19050" dir="2700000" algn="tl" rotWithShape="0">
                    <a:schemeClr val="dk1">
                      <a:alpha val="40000"/>
                    </a:schemeClr>
                  </a:outerShdw>
                </a:effectLst>
              </a:rPr>
              <a:t>с коррупцией в России - очень сложное предприятие. Склонностью к этому преступлению пронизаны практически все сферы жизнедеятельности. Если ликвидировать коррумпированные органы власти, то это создаст иные проблемы. Поэтому с рассматриваемой проблемой необходимо бороться. Важно правильно применять способы ее ликвидации. Методы борьбы с коррупцией включают в себя несколько </a:t>
            </a:r>
            <a:r>
              <a:rPr lang="ru-RU" sz="2000" dirty="0" smtClean="0">
                <a:ln w="0"/>
                <a:solidFill>
                  <a:schemeClr val="tx1"/>
                </a:solidFill>
                <a:effectLst>
                  <a:outerShdw blurRad="38100" dist="19050" dir="2700000" algn="tl" rotWithShape="0">
                    <a:schemeClr val="dk1">
                      <a:alpha val="40000"/>
                    </a:schemeClr>
                  </a:outerShdw>
                </a:effectLst>
              </a:rPr>
              <a:t>подходов.</a:t>
            </a:r>
            <a:endParaRPr lang="ru-RU" sz="2000" dirty="0">
              <a:ln w="0"/>
              <a:solidFill>
                <a:schemeClr val="tx1"/>
              </a:solidFill>
              <a:effectLst>
                <a:outerShdw blurRad="38100" dist="19050" dir="2700000" algn="tl" rotWithShape="0">
                  <a:schemeClr val="dk1">
                    <a:alpha val="40000"/>
                  </a:schemeClr>
                </a:outerShdw>
              </a:effectLst>
            </a:endParaRPr>
          </a:p>
        </p:txBody>
      </p:sp>
      <p:pic>
        <p:nvPicPr>
          <p:cNvPr id="5" name="Рисунок 4"/>
          <p:cNvPicPr>
            <a:picLocks noChangeAspect="1"/>
          </p:cNvPicPr>
          <p:nvPr/>
        </p:nvPicPr>
        <p:blipFill rotWithShape="1">
          <a:blip r:embed="rId2"/>
          <a:srcRect t="7619" b="12989"/>
          <a:stretch/>
        </p:blipFill>
        <p:spPr>
          <a:xfrm>
            <a:off x="1904252" y="1701799"/>
            <a:ext cx="3518647" cy="3987801"/>
          </a:xfrm>
          <a:prstGeom prst="rect">
            <a:avLst/>
          </a:prstGeom>
        </p:spPr>
      </p:pic>
    </p:spTree>
    <p:extLst>
      <p:ext uri="{BB962C8B-B14F-4D97-AF65-F5344CB8AC3E}">
        <p14:creationId xmlns:p14="http://schemas.microsoft.com/office/powerpoint/2010/main" val="4028555830"/>
      </p:ext>
    </p:extLst>
  </p:cSld>
  <p:clrMapOvr>
    <a:masterClrMapping/>
  </p:clrMapOvr>
  <p:transition spd="slow">
    <p:cove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81725" y="636810"/>
            <a:ext cx="8911687" cy="1280890"/>
          </a:xfrm>
        </p:spPr>
        <p:txBody>
          <a:bodyPr>
            <a:normAutofit/>
            <a:scene3d>
              <a:camera prst="orthographicFront"/>
              <a:lightRig rig="harsh" dir="t"/>
            </a:scene3d>
            <a:sp3d extrusionH="57150" prstMaterial="matte">
              <a:bevelT w="63500" h="12700" prst="angle"/>
              <a:contourClr>
                <a:schemeClr val="bg1">
                  <a:lumMod val="65000"/>
                </a:schemeClr>
              </a:contourClr>
            </a:sp3d>
          </a:bodyPr>
          <a:lstStyle/>
          <a:p>
            <a:pPr algn="ctr"/>
            <a:r>
              <a:rPr lang="ru-RU" b="1" dirty="0">
                <a:ln/>
                <a:solidFill>
                  <a:schemeClr val="accent3"/>
                </a:solidFill>
              </a:rPr>
              <a:t>Способы борьбы с </a:t>
            </a:r>
            <a:r>
              <a:rPr lang="ru-RU" b="1" dirty="0" smtClean="0">
                <a:ln/>
                <a:solidFill>
                  <a:schemeClr val="accent3"/>
                </a:solidFill>
              </a:rPr>
              <a:t>коррупцией.</a:t>
            </a:r>
            <a:endParaRPr lang="ru-RU" b="1" dirty="0">
              <a:ln/>
              <a:solidFill>
                <a:schemeClr val="accent3"/>
              </a:solidFill>
            </a:endParaRPr>
          </a:p>
        </p:txBody>
      </p:sp>
      <p:sp>
        <p:nvSpPr>
          <p:cNvPr id="5" name="Объект 4"/>
          <p:cNvSpPr>
            <a:spLocks noGrp="1"/>
          </p:cNvSpPr>
          <p:nvPr>
            <p:ph idx="1"/>
          </p:nvPr>
        </p:nvSpPr>
        <p:spPr>
          <a:xfrm>
            <a:off x="6438900" y="2070100"/>
            <a:ext cx="5472112" cy="3556000"/>
          </a:xfrm>
        </p:spPr>
        <p:txBody>
          <a:bodyPr>
            <a:normAutofit lnSpcReduction="10000"/>
          </a:bodyPr>
          <a:lstStyle/>
          <a:p>
            <a:r>
              <a:rPr lang="ru-RU" sz="2800" dirty="0">
                <a:ln w="0"/>
                <a:solidFill>
                  <a:schemeClr val="tx1"/>
                </a:solidFill>
                <a:effectLst>
                  <a:outerShdw blurRad="38100" dist="19050" dir="2700000" algn="tl" rotWithShape="0">
                    <a:schemeClr val="dk1">
                      <a:alpha val="40000"/>
                    </a:schemeClr>
                  </a:outerShdw>
                </a:effectLst>
              </a:rPr>
              <a:t>1. Принятие законов, ужесточающих наказание</a:t>
            </a:r>
            <a:r>
              <a:rPr lang="ru-RU" sz="2800" dirty="0" smtClean="0">
                <a:ln w="0"/>
                <a:solidFill>
                  <a:schemeClr val="tx1"/>
                </a:solidFill>
                <a:effectLst>
                  <a:outerShdw blurRad="38100" dist="19050" dir="2700000" algn="tl" rotWithShape="0">
                    <a:schemeClr val="dk1">
                      <a:alpha val="40000"/>
                    </a:schemeClr>
                  </a:outerShdw>
                </a:effectLst>
              </a:rPr>
              <a:t>.</a:t>
            </a:r>
          </a:p>
          <a:p>
            <a:r>
              <a:rPr lang="ru-RU" sz="2800" dirty="0" smtClean="0">
                <a:ln w="0"/>
                <a:solidFill>
                  <a:schemeClr val="tx1"/>
                </a:solidFill>
                <a:effectLst>
                  <a:outerShdw blurRad="38100" dist="19050" dir="2700000" algn="tl" rotWithShape="0">
                    <a:schemeClr val="dk1">
                      <a:alpha val="40000"/>
                    </a:schemeClr>
                  </a:outerShdw>
                </a:effectLst>
              </a:rPr>
              <a:t>2</a:t>
            </a:r>
            <a:r>
              <a:rPr lang="ru-RU" sz="2800" dirty="0">
                <a:ln w="0"/>
                <a:solidFill>
                  <a:schemeClr val="tx1"/>
                </a:solidFill>
                <a:effectLst>
                  <a:outerShdw blurRad="38100" dist="19050" dir="2700000" algn="tl" rotWithShape="0">
                    <a:schemeClr val="dk1">
                      <a:alpha val="40000"/>
                    </a:schemeClr>
                  </a:outerShdw>
                </a:effectLst>
              </a:rPr>
              <a:t>. Увеличение доходов должностных лиц. </a:t>
            </a:r>
            <a:endParaRPr lang="ru-RU" sz="2800" dirty="0" smtClean="0">
              <a:ln w="0"/>
              <a:solidFill>
                <a:schemeClr val="tx1"/>
              </a:solidFill>
              <a:effectLst>
                <a:outerShdw blurRad="38100" dist="19050" dir="2700000" algn="tl" rotWithShape="0">
                  <a:schemeClr val="dk1">
                    <a:alpha val="40000"/>
                  </a:schemeClr>
                </a:outerShdw>
              </a:effectLst>
            </a:endParaRPr>
          </a:p>
          <a:p>
            <a:r>
              <a:rPr lang="ru-RU" sz="2800" dirty="0" smtClean="0">
                <a:ln w="0"/>
                <a:solidFill>
                  <a:schemeClr val="tx1"/>
                </a:solidFill>
                <a:effectLst>
                  <a:outerShdw blurRad="38100" dist="19050" dir="2700000" algn="tl" rotWithShape="0">
                    <a:schemeClr val="dk1">
                      <a:alpha val="40000"/>
                    </a:schemeClr>
                  </a:outerShdw>
                </a:effectLst>
              </a:rPr>
              <a:t>3</a:t>
            </a:r>
            <a:r>
              <a:rPr lang="ru-RU" sz="2800" dirty="0">
                <a:ln w="0"/>
                <a:solidFill>
                  <a:schemeClr val="tx1"/>
                </a:solidFill>
                <a:effectLst>
                  <a:outerShdw blurRad="38100" dist="19050" dir="2700000" algn="tl" rotWithShape="0">
                    <a:schemeClr val="dk1">
                      <a:alpha val="40000"/>
                    </a:schemeClr>
                  </a:outerShdw>
                </a:effectLst>
              </a:rPr>
              <a:t>. Создание конкуренции (что уменьшит потенциальную прибыль от данного </a:t>
            </a:r>
            <a:r>
              <a:rPr lang="ru-RU" sz="2800" dirty="0" smtClean="0">
                <a:ln w="0"/>
                <a:solidFill>
                  <a:schemeClr val="tx1"/>
                </a:solidFill>
                <a:effectLst>
                  <a:outerShdw blurRad="38100" dist="19050" dir="2700000" algn="tl" rotWithShape="0">
                    <a:schemeClr val="dk1">
                      <a:alpha val="40000"/>
                    </a:schemeClr>
                  </a:outerShdw>
                </a:effectLst>
              </a:rPr>
              <a:t>преступления.</a:t>
            </a:r>
            <a:endParaRPr lang="ru-RU" sz="2800" dirty="0">
              <a:ln w="0"/>
              <a:solidFill>
                <a:schemeClr val="tx1"/>
              </a:solidFill>
              <a:effectLst>
                <a:outerShdw blurRad="38100" dist="19050" dir="2700000" algn="tl" rotWithShape="0">
                  <a:schemeClr val="dk1">
                    <a:alpha val="40000"/>
                  </a:schemeClr>
                </a:outerShdw>
              </a:effectLst>
            </a:endParaRPr>
          </a:p>
        </p:txBody>
      </p:sp>
      <p:pic>
        <p:nvPicPr>
          <p:cNvPr id="6" name="Рисунок 5"/>
          <p:cNvPicPr>
            <a:picLocks noChangeAspect="1"/>
          </p:cNvPicPr>
          <p:nvPr/>
        </p:nvPicPr>
        <p:blipFill>
          <a:blip r:embed="rId2"/>
          <a:stretch>
            <a:fillRect/>
          </a:stretch>
        </p:blipFill>
        <p:spPr>
          <a:xfrm>
            <a:off x="679906" y="1917700"/>
            <a:ext cx="5339893" cy="3475038"/>
          </a:xfrm>
          <a:prstGeom prst="rect">
            <a:avLst/>
          </a:prstGeom>
        </p:spPr>
      </p:pic>
    </p:spTree>
    <p:extLst>
      <p:ext uri="{BB962C8B-B14F-4D97-AF65-F5344CB8AC3E}">
        <p14:creationId xmlns:p14="http://schemas.microsoft.com/office/powerpoint/2010/main" val="4237168497"/>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81212" y="611410"/>
            <a:ext cx="8911687" cy="1280890"/>
          </a:xfrm>
        </p:spPr>
        <p:txBody>
          <a:bodyPr/>
          <a:lstStyle/>
          <a:p>
            <a:pPr algn="ctr"/>
            <a:r>
              <a:rPr lang="ru-RU"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Механизмы борьбы</a:t>
            </a:r>
          </a:p>
        </p:txBody>
      </p:sp>
      <p:sp>
        <p:nvSpPr>
          <p:cNvPr id="3" name="Объект 2"/>
          <p:cNvSpPr>
            <a:spLocks noGrp="1"/>
          </p:cNvSpPr>
          <p:nvPr>
            <p:ph idx="1"/>
          </p:nvPr>
        </p:nvSpPr>
        <p:spPr>
          <a:xfrm>
            <a:off x="6196012" y="1714500"/>
            <a:ext cx="5767388" cy="3777622"/>
          </a:xfrm>
        </p:spPr>
        <p:txBody>
          <a:bodyPr>
            <a:normAutofit fontScale="92500" lnSpcReduction="20000"/>
          </a:bodyPr>
          <a:lstStyle/>
          <a:p>
            <a:r>
              <a:rPr lang="ru-RU" sz="2000" dirty="0" smtClean="0">
                <a:ln w="0"/>
                <a:solidFill>
                  <a:schemeClr val="tx1"/>
                </a:solidFill>
                <a:effectLst>
                  <a:outerShdw blurRad="38100" dist="19050" dir="2700000" algn="tl" rotWithShape="0">
                    <a:schemeClr val="dk1">
                      <a:alpha val="40000"/>
                    </a:schemeClr>
                  </a:outerShdw>
                </a:effectLst>
              </a:rPr>
              <a:t>Борьба </a:t>
            </a:r>
            <a:r>
              <a:rPr lang="ru-RU" sz="2000" dirty="0">
                <a:ln w="0"/>
                <a:solidFill>
                  <a:schemeClr val="tx1"/>
                </a:solidFill>
                <a:effectLst>
                  <a:outerShdw blurRad="38100" dist="19050" dir="2700000" algn="tl" rotWithShape="0">
                    <a:schemeClr val="dk1">
                      <a:alpha val="40000"/>
                    </a:schemeClr>
                  </a:outerShdw>
                </a:effectLst>
              </a:rPr>
              <a:t>с коррупцией подразделяется на внутренние и внешние механизмы надзора. Рассмотрим их. Внутренние механизмы действуют посредством стимулирования четкого разграничения исполняемых обязанностей. Осуществляется надзор уполномоченных органов за должностными лицами, которые работают автономно. Внешний механизм действует независимо от исполнительных органов власти. Например, такими контролирующими средствами могут выступать судебная система, средства массовой информации, свобода </a:t>
            </a:r>
            <a:r>
              <a:rPr lang="ru-RU" sz="2000" dirty="0" smtClean="0">
                <a:ln w="0"/>
                <a:solidFill>
                  <a:schemeClr val="tx1"/>
                </a:solidFill>
                <a:effectLst>
                  <a:outerShdw blurRad="38100" dist="19050" dir="2700000" algn="tl" rotWithShape="0">
                    <a:schemeClr val="dk1">
                      <a:alpha val="40000"/>
                    </a:schemeClr>
                  </a:outerShdw>
                </a:effectLst>
              </a:rPr>
              <a:t>слова.</a:t>
            </a:r>
            <a:endParaRPr lang="ru-RU" sz="2000" dirty="0">
              <a:ln w="0"/>
              <a:solidFill>
                <a:schemeClr val="tx1"/>
              </a:solidFill>
              <a:effectLst>
                <a:outerShdw blurRad="38100" dist="19050" dir="2700000" algn="tl" rotWithShape="0">
                  <a:schemeClr val="dk1">
                    <a:alpha val="40000"/>
                  </a:schemeClr>
                </a:outerShdw>
              </a:effectLst>
            </a:endParaRPr>
          </a:p>
        </p:txBody>
      </p:sp>
      <p:pic>
        <p:nvPicPr>
          <p:cNvPr id="4" name="Рисунок 3"/>
          <p:cNvPicPr>
            <a:picLocks noChangeAspect="1"/>
          </p:cNvPicPr>
          <p:nvPr/>
        </p:nvPicPr>
        <p:blipFill>
          <a:blip r:embed="rId2"/>
          <a:stretch>
            <a:fillRect/>
          </a:stretch>
        </p:blipFill>
        <p:spPr>
          <a:xfrm>
            <a:off x="190500" y="1570037"/>
            <a:ext cx="5694904" cy="3598863"/>
          </a:xfrm>
          <a:prstGeom prst="rect">
            <a:avLst/>
          </a:prstGeom>
        </p:spPr>
      </p:pic>
    </p:spTree>
    <p:extLst>
      <p:ext uri="{BB962C8B-B14F-4D97-AF65-F5344CB8AC3E}">
        <p14:creationId xmlns:p14="http://schemas.microsoft.com/office/powerpoint/2010/main" val="3044705209"/>
      </p:ext>
    </p:extLst>
  </p:cSld>
  <p:clrMapOvr>
    <a:masterClrMapping/>
  </p:clrMapOvr>
  <mc:AlternateContent xmlns:mc="http://schemas.openxmlformats.org/markup-compatibility/2006">
    <mc:Choice xmlns:p14="http://schemas.microsoft.com/office/powerpoint/2010/main"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62725" y="700310"/>
            <a:ext cx="8911687" cy="1280890"/>
          </a:xfrm>
        </p:spPr>
        <p:txBody>
          <a:bodyPr/>
          <a:lstStyle/>
          <a:p>
            <a:pPr algn="ctr"/>
            <a:r>
              <a:rPr lang="ru-RU" sz="4800" b="1" dirty="0">
                <a:ln w="22225">
                  <a:solidFill>
                    <a:schemeClr val="accent2"/>
                  </a:solidFill>
                  <a:prstDash val="solid"/>
                </a:ln>
                <a:solidFill>
                  <a:schemeClr val="accent2">
                    <a:lumMod val="40000"/>
                    <a:lumOff val="60000"/>
                  </a:schemeClr>
                </a:solidFill>
              </a:rPr>
              <a:t>Ответственность</a:t>
            </a:r>
            <a:endParaRPr lang="ru-RU" sz="4800" dirty="0"/>
          </a:p>
        </p:txBody>
      </p:sp>
      <p:sp>
        <p:nvSpPr>
          <p:cNvPr id="3" name="Объект 2"/>
          <p:cNvSpPr>
            <a:spLocks noGrp="1"/>
          </p:cNvSpPr>
          <p:nvPr>
            <p:ph idx="1"/>
          </p:nvPr>
        </p:nvSpPr>
        <p:spPr>
          <a:xfrm>
            <a:off x="6718568" y="1981200"/>
            <a:ext cx="5091112" cy="3898900"/>
          </a:xfrm>
        </p:spPr>
        <p:txBody>
          <a:bodyPr>
            <a:normAutofit fontScale="92500" lnSpcReduction="20000"/>
          </a:bodyPr>
          <a:lstStyle/>
          <a:p>
            <a:r>
              <a:rPr lang="ru-RU" sz="2000" dirty="0" smtClean="0">
                <a:ln w="0"/>
                <a:solidFill>
                  <a:schemeClr val="tx1"/>
                </a:solidFill>
                <a:effectLst>
                  <a:outerShdw blurRad="38100" dist="19050" dir="2700000" algn="tl" rotWithShape="0">
                    <a:schemeClr val="dk1">
                      <a:alpha val="40000"/>
                    </a:schemeClr>
                  </a:outerShdw>
                </a:effectLst>
              </a:rPr>
              <a:t>Несомненно</a:t>
            </a:r>
            <a:r>
              <a:rPr lang="ru-RU" sz="2000" dirty="0">
                <a:ln w="0"/>
                <a:solidFill>
                  <a:schemeClr val="tx1"/>
                </a:solidFill>
                <a:effectLst>
                  <a:outerShdw blurRad="38100" dist="19050" dir="2700000" algn="tl" rotWithShape="0">
                    <a:schemeClr val="dk1">
                      <a:alpha val="40000"/>
                    </a:schemeClr>
                  </a:outerShdw>
                </a:effectLst>
              </a:rPr>
              <a:t>, каждое из деяний заслуживает определенного наказания. Закон о борьбе с коррупцией предполагает дисциплинарную, административную, гражданско-правовую, уголовную ответственности. Она определяется в зависимости от вида правонарушения по отношению к юридическим и физическим лицам, гражданам России, иностранным резидентам и людям без гражданства, совершившим коррупционные действия. </a:t>
            </a:r>
          </a:p>
        </p:txBody>
      </p:sp>
      <p:pic>
        <p:nvPicPr>
          <p:cNvPr id="4" name="Рисунок 3"/>
          <p:cNvPicPr>
            <a:picLocks noChangeAspect="1"/>
          </p:cNvPicPr>
          <p:nvPr/>
        </p:nvPicPr>
        <p:blipFill>
          <a:blip r:embed="rId2"/>
          <a:stretch>
            <a:fillRect/>
          </a:stretch>
        </p:blipFill>
        <p:spPr>
          <a:xfrm>
            <a:off x="1204521" y="2106612"/>
            <a:ext cx="4788192" cy="3125788"/>
          </a:xfrm>
          <a:prstGeom prst="rect">
            <a:avLst/>
          </a:prstGeom>
        </p:spPr>
      </p:pic>
    </p:spTree>
    <p:extLst>
      <p:ext uri="{BB962C8B-B14F-4D97-AF65-F5344CB8AC3E}">
        <p14:creationId xmlns:p14="http://schemas.microsoft.com/office/powerpoint/2010/main" val="4200891371"/>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12901" y="624110"/>
            <a:ext cx="9891712" cy="1280890"/>
          </a:xfrm>
        </p:spPr>
        <p:txBody>
          <a:bodyPr>
            <a:noAutofit/>
          </a:bodyPr>
          <a:lstStyle/>
          <a:p>
            <a:r>
              <a:rPr lang="ru-RU" dirty="0">
                <a:ln w="0"/>
                <a:solidFill>
                  <a:schemeClr val="accent1"/>
                </a:solidFill>
                <a:effectLst>
                  <a:outerShdw blurRad="38100" dist="25400" dir="5400000" algn="ctr" rotWithShape="0">
                    <a:srgbClr val="6E747A">
                      <a:alpha val="43000"/>
                    </a:srgbClr>
                  </a:outerShdw>
                </a:effectLst>
              </a:rPr>
              <a:t>Комиссия по борьбе с коррупционными правонарушениями </a:t>
            </a:r>
          </a:p>
        </p:txBody>
      </p:sp>
      <p:sp>
        <p:nvSpPr>
          <p:cNvPr id="3" name="Объект 2"/>
          <p:cNvSpPr>
            <a:spLocks noGrp="1"/>
          </p:cNvSpPr>
          <p:nvPr>
            <p:ph idx="1"/>
          </p:nvPr>
        </p:nvSpPr>
        <p:spPr>
          <a:xfrm>
            <a:off x="6934200" y="2095500"/>
            <a:ext cx="4799012" cy="3777622"/>
          </a:xfrm>
        </p:spPr>
        <p:txBody>
          <a:bodyPr>
            <a:normAutofit fontScale="92500" lnSpcReduction="20000"/>
          </a:bodyPr>
          <a:lstStyle/>
          <a:p>
            <a:r>
              <a:rPr lang="ru-RU" sz="2000" dirty="0" smtClean="0">
                <a:ln w="0"/>
                <a:solidFill>
                  <a:schemeClr val="tx1"/>
                </a:solidFill>
                <a:effectLst>
                  <a:outerShdw blurRad="38100" dist="19050" dir="2700000" algn="tl" rotWithShape="0">
                    <a:schemeClr val="dk1">
                      <a:alpha val="40000"/>
                    </a:schemeClr>
                  </a:outerShdw>
                </a:effectLst>
              </a:rPr>
              <a:t>Комиссия </a:t>
            </a:r>
            <a:r>
              <a:rPr lang="ru-RU" sz="2000" dirty="0">
                <a:ln w="0"/>
                <a:solidFill>
                  <a:schemeClr val="tx1"/>
                </a:solidFill>
                <a:effectLst>
                  <a:outerShdw blurRad="38100" dist="19050" dir="2700000" algn="tl" rotWithShape="0">
                    <a:schemeClr val="dk1">
                      <a:alpha val="40000"/>
                    </a:schemeClr>
                  </a:outerShdw>
                </a:effectLst>
              </a:rPr>
              <a:t>по борьбе с коррупцией – организация, созданная для профилактики и противодействия рассматриваемому преступлению. Она задействована во всех сферах жизнедеятельности. Также комиссия предназначена для стимулирования антикоррупционного поведения. В состав данной организации входит перечень лиц, утвержденных Президентом России. </a:t>
            </a:r>
          </a:p>
        </p:txBody>
      </p:sp>
      <p:pic>
        <p:nvPicPr>
          <p:cNvPr id="4" name="Рисунок 3"/>
          <p:cNvPicPr>
            <a:picLocks noChangeAspect="1"/>
          </p:cNvPicPr>
          <p:nvPr/>
        </p:nvPicPr>
        <p:blipFill>
          <a:blip r:embed="rId2"/>
          <a:stretch>
            <a:fillRect/>
          </a:stretch>
        </p:blipFill>
        <p:spPr>
          <a:xfrm>
            <a:off x="590550" y="2231711"/>
            <a:ext cx="6343650" cy="3505200"/>
          </a:xfrm>
          <a:prstGeom prst="rect">
            <a:avLst/>
          </a:prstGeom>
        </p:spPr>
      </p:pic>
    </p:spTree>
    <p:extLst>
      <p:ext uri="{BB962C8B-B14F-4D97-AF65-F5344CB8AC3E}">
        <p14:creationId xmlns:p14="http://schemas.microsoft.com/office/powerpoint/2010/main" val="276477197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55800" y="446310"/>
            <a:ext cx="9365711" cy="1280890"/>
          </a:xfrm>
        </p:spPr>
        <p:txBody>
          <a:bodyPr>
            <a:noAutofit/>
          </a:bodyPr>
          <a:lstStyle/>
          <a:p>
            <a:r>
              <a:rPr lang="ru-RU"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Международная</a:t>
            </a:r>
            <a:r>
              <a:rPr lang="ru-RU" sz="4400" dirty="0"/>
              <a:t> </a:t>
            </a:r>
            <a:r>
              <a:rPr lang="ru-RU" sz="44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борьба с коррупцией </a:t>
            </a:r>
          </a:p>
        </p:txBody>
      </p:sp>
      <p:sp>
        <p:nvSpPr>
          <p:cNvPr id="3" name="Объект 2"/>
          <p:cNvSpPr>
            <a:spLocks noGrp="1"/>
          </p:cNvSpPr>
          <p:nvPr>
            <p:ph idx="1"/>
          </p:nvPr>
        </p:nvSpPr>
        <p:spPr>
          <a:xfrm>
            <a:off x="6934200" y="1727200"/>
            <a:ext cx="4964112" cy="4724400"/>
          </a:xfrm>
        </p:spPr>
        <p:txBody>
          <a:bodyPr>
            <a:normAutofit fontScale="92500" lnSpcReduction="20000"/>
          </a:bodyPr>
          <a:lstStyle/>
          <a:p>
            <a:r>
              <a:rPr lang="ru-RU" sz="2000" dirty="0" smtClean="0">
                <a:ln w="0"/>
                <a:solidFill>
                  <a:schemeClr val="tx1"/>
                </a:solidFill>
                <a:effectLst>
                  <a:outerShdw blurRad="38100" dist="19050" dir="2700000" algn="tl" rotWithShape="0">
                    <a:schemeClr val="dk1">
                      <a:alpha val="40000"/>
                    </a:schemeClr>
                  </a:outerShdw>
                </a:effectLst>
              </a:rPr>
              <a:t>Для </a:t>
            </a:r>
            <a:r>
              <a:rPr lang="ru-RU" sz="2000" dirty="0">
                <a:ln w="0"/>
                <a:solidFill>
                  <a:schemeClr val="tx1"/>
                </a:solidFill>
                <a:effectLst>
                  <a:outerShdw blurRad="38100" dist="19050" dir="2700000" algn="tl" rotWithShape="0">
                    <a:schemeClr val="dk1">
                      <a:alpha val="40000"/>
                    </a:schemeClr>
                  </a:outerShdw>
                </a:effectLst>
              </a:rPr>
              <a:t>совершения рассматриваемых правонарушений не существует национальных границ. Поэтому международное сотрудничество по борьбе с коррупцией заключается в объединении государств, преследующих общую цель. Как это происходит? Для этого принимаются международные договоры, соглашения, конвенции и т. д. Государства производят обмен информацией, выдачу совершивших коррупционное преступление лиц. Также они внедряют социальные меры, направленные на предупреждение рассматриваемых правонарушений. Так ведется борьба с коррупцией. </a:t>
            </a:r>
          </a:p>
        </p:txBody>
      </p:sp>
      <p:pic>
        <p:nvPicPr>
          <p:cNvPr id="5" name="Рисунок 4"/>
          <p:cNvPicPr>
            <a:picLocks noChangeAspect="1"/>
          </p:cNvPicPr>
          <p:nvPr/>
        </p:nvPicPr>
        <p:blipFill>
          <a:blip r:embed="rId2"/>
          <a:stretch>
            <a:fillRect/>
          </a:stretch>
        </p:blipFill>
        <p:spPr>
          <a:xfrm>
            <a:off x="2529099" y="2281237"/>
            <a:ext cx="4109556" cy="4081463"/>
          </a:xfrm>
          <a:prstGeom prst="rect">
            <a:avLst/>
          </a:prstGeom>
        </p:spPr>
      </p:pic>
    </p:spTree>
    <p:extLst>
      <p:ext uri="{BB962C8B-B14F-4D97-AF65-F5344CB8AC3E}">
        <p14:creationId xmlns:p14="http://schemas.microsoft.com/office/powerpoint/2010/main" val="933479195"/>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81925" y="2364010"/>
            <a:ext cx="6512975" cy="1280890"/>
          </a:xfrm>
        </p:spPr>
        <p:txBody>
          <a:bodyPr>
            <a:noAutofit/>
          </a:bodyPr>
          <a:lstStyle/>
          <a:p>
            <a:r>
              <a:rPr lang="ru-RU" sz="7200" b="1"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Спасибо за внимание!</a:t>
            </a:r>
            <a:endParaRPr lang="ru-RU"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155735404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42</TotalTime>
  <Words>396</Words>
  <Application>Microsoft Office PowerPoint</Application>
  <PresentationFormat>Широкоэкранный</PresentationFormat>
  <Paragraphs>20</Paragraphs>
  <Slides>9</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9</vt:i4>
      </vt:variant>
    </vt:vector>
  </HeadingPairs>
  <TitlesOfParts>
    <vt:vector size="13" baseType="lpstr">
      <vt:lpstr>Arial</vt:lpstr>
      <vt:lpstr>Century Gothic</vt:lpstr>
      <vt:lpstr>Wingdings 3</vt:lpstr>
      <vt:lpstr>Легкий дым</vt:lpstr>
      <vt:lpstr>Борьба с коррупцией в России. Комиссия по борьбе с коррупцией.</vt:lpstr>
      <vt:lpstr>Коррупция</vt:lpstr>
      <vt:lpstr>Борьба с коррупцией</vt:lpstr>
      <vt:lpstr>Способы борьбы с коррупцией.</vt:lpstr>
      <vt:lpstr>Механизмы борьбы</vt:lpstr>
      <vt:lpstr>Ответственность</vt:lpstr>
      <vt:lpstr>Комиссия по борьбе с коррупционными правонарушениями </vt:lpstr>
      <vt:lpstr>Международная борьба с коррупцией </vt:lpstr>
      <vt:lpstr>Спасибо за внимание!</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Борьба с коррупцией в России. Комиссия по борьбе с коррупцией.</dc:title>
  <dc:creator>Владимир Юркин</dc:creator>
  <cp:lastModifiedBy>Владимир Юркин</cp:lastModifiedBy>
  <cp:revision>4</cp:revision>
  <dcterms:created xsi:type="dcterms:W3CDTF">2015-12-14T16:12:34Z</dcterms:created>
  <dcterms:modified xsi:type="dcterms:W3CDTF">2015-12-14T16:54:49Z</dcterms:modified>
</cp:coreProperties>
</file>